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4" r:id="rId9"/>
    <p:sldId id="262" r:id="rId10"/>
    <p:sldId id="263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otham" panose="02000804030000020004" pitchFamily="50" charset="0"/>
      <p:bold r:id="rId17"/>
      <p:boldItalic r:id="rId18"/>
    </p:embeddedFont>
    <p:embeddedFont>
      <p:font typeface="Gotham Book" pitchFamily="50" charset="0"/>
      <p:regular r:id="rId19"/>
      <p:italic r:id="rId20"/>
    </p:embeddedFont>
    <p:embeddedFont>
      <p:font typeface="Gotham Light" pitchFamily="50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B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089" autoAdjust="0"/>
  </p:normalViewPr>
  <p:slideViewPr>
    <p:cSldViewPr snapToGrid="0">
      <p:cViewPr varScale="1">
        <p:scale>
          <a:sx n="80" d="100"/>
          <a:sy n="80" d="100"/>
        </p:scale>
        <p:origin x="7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CDAD6-5088-4583-B982-F874AD292ADB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CA1CC-8E26-4982-A02D-6F1D0F483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5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CA1CC-8E26-4982-A02D-6F1D0F4834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1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6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s Af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9372B5-CEF0-4048-8629-65A57211DFE6}"/>
              </a:ext>
            </a:extLst>
          </p:cNvPr>
          <p:cNvGrpSpPr/>
          <p:nvPr userDrawn="1"/>
        </p:nvGrpSpPr>
        <p:grpSpPr>
          <a:xfrm>
            <a:off x="11063037" y="5799727"/>
            <a:ext cx="1176364" cy="1058274"/>
            <a:chOff x="10773769" y="5539497"/>
            <a:chExt cx="1465632" cy="13185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1775A7-FC63-46A5-B439-4899829BB6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3769" y="6509085"/>
              <a:ext cx="1418231" cy="3489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2977A5-3A59-4182-B30A-28F525E14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3769" y="5539497"/>
              <a:ext cx="1465632" cy="813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9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67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1F927C-380F-4BB4-ACC8-131D177CE117}"/>
              </a:ext>
            </a:extLst>
          </p:cNvPr>
          <p:cNvSpPr txBox="1">
            <a:spLocks/>
          </p:cNvSpPr>
          <p:nvPr/>
        </p:nvSpPr>
        <p:spPr>
          <a:xfrm>
            <a:off x="1464167" y="1256475"/>
            <a:ext cx="10429812" cy="1130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2DB035"/>
                </a:solidFill>
                <a:latin typeface="Gotham Light" pitchFamily="50" charset="0"/>
              </a:rPr>
              <a:t>Northeast Delta Dental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05EAF8C-0D5E-4B64-90D3-36CA27765188}"/>
              </a:ext>
            </a:extLst>
          </p:cNvPr>
          <p:cNvSpPr txBox="1">
            <a:spLocks/>
          </p:cNvSpPr>
          <p:nvPr/>
        </p:nvSpPr>
        <p:spPr>
          <a:xfrm>
            <a:off x="1506555" y="2503906"/>
            <a:ext cx="10387423" cy="1402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Gotham Book" pitchFamily="50" charset="0"/>
              </a:rPr>
              <a:t>Tom Raffio, President and CEO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Gotham Book" pitchFamily="50" charset="0"/>
              </a:rPr>
              <a:t>March 31,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CA330B-857A-448F-8BB3-3743B5A5F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86" y="4704875"/>
            <a:ext cx="2169934" cy="533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DAD492-D8C9-428E-A497-9C43F748A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80" y="4405601"/>
            <a:ext cx="2281103" cy="1265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48BC4-922D-43FB-8E66-5AC4FF31C9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38273" y="5529023"/>
            <a:ext cx="3453727" cy="132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95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E1B8FD-4CD6-476D-8D1F-07567F4C387F}"/>
              </a:ext>
            </a:extLst>
          </p:cNvPr>
          <p:cNvSpPr txBox="1"/>
          <p:nvPr/>
        </p:nvSpPr>
        <p:spPr>
          <a:xfrm>
            <a:off x="0" y="19111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DB035"/>
                </a:solidFill>
                <a:latin typeface="Gotham Light" pitchFamily="50" charset="0"/>
              </a:rPr>
              <a:t> It all comes together to fulfill our mission…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8ED2C5-455B-40CE-ABE4-A4B349CE3183}"/>
              </a:ext>
            </a:extLst>
          </p:cNvPr>
          <p:cNvGrpSpPr/>
          <p:nvPr/>
        </p:nvGrpSpPr>
        <p:grpSpPr>
          <a:xfrm>
            <a:off x="1565315" y="3471868"/>
            <a:ext cx="3581857" cy="2590800"/>
            <a:chOff x="1730372" y="3960476"/>
            <a:chExt cx="3581857" cy="2590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3B87CF-4C3C-4E4E-B1B8-E0D5309CB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372" y="4109049"/>
              <a:ext cx="3581857" cy="2148942"/>
            </a:xfrm>
            <a:prstGeom prst="rect">
              <a:avLst/>
            </a:prstGeom>
          </p:spPr>
        </p:pic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A06026C2-9BD7-47E8-9F7F-407063AFA4B7}"/>
                </a:ext>
              </a:extLst>
            </p:cNvPr>
            <p:cNvSpPr/>
            <p:nvPr/>
          </p:nvSpPr>
          <p:spPr>
            <a:xfrm>
              <a:off x="2225900" y="3960476"/>
              <a:ext cx="2590800" cy="2590800"/>
            </a:xfrm>
            <a:prstGeom prst="flowChartConnector">
              <a:avLst/>
            </a:prstGeom>
            <a:noFill/>
            <a:ln w="38100">
              <a:solidFill>
                <a:srgbClr val="2DB03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7C722F-3B7B-4846-95FA-ADCD99A1587D}"/>
              </a:ext>
            </a:extLst>
          </p:cNvPr>
          <p:cNvGrpSpPr/>
          <p:nvPr/>
        </p:nvGrpSpPr>
        <p:grpSpPr>
          <a:xfrm>
            <a:off x="590176" y="1052698"/>
            <a:ext cx="2590800" cy="2590800"/>
            <a:chOff x="8104413" y="1609209"/>
            <a:chExt cx="2590800" cy="25908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C2FC6D2-7F54-4F6E-AAB2-0B846F4B5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2513" y="2105797"/>
              <a:ext cx="2514601" cy="1479177"/>
            </a:xfrm>
            <a:prstGeom prst="rect">
              <a:avLst/>
            </a:prstGeom>
          </p:spPr>
        </p:pic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632E9131-E3B2-4C8C-AC7C-5A71AEA8380A}"/>
                </a:ext>
              </a:extLst>
            </p:cNvPr>
            <p:cNvSpPr/>
            <p:nvPr/>
          </p:nvSpPr>
          <p:spPr>
            <a:xfrm>
              <a:off x="8104413" y="1609209"/>
              <a:ext cx="2590800" cy="2590800"/>
            </a:xfrm>
            <a:prstGeom prst="flowChartConnector">
              <a:avLst/>
            </a:prstGeom>
            <a:noFill/>
            <a:ln w="38100">
              <a:solidFill>
                <a:srgbClr val="2DB03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B9EC11-C516-4E14-AEFA-684BA60A1F8B}"/>
              </a:ext>
            </a:extLst>
          </p:cNvPr>
          <p:cNvGrpSpPr/>
          <p:nvPr/>
        </p:nvGrpSpPr>
        <p:grpSpPr>
          <a:xfrm>
            <a:off x="5337383" y="3468965"/>
            <a:ext cx="2590800" cy="2590800"/>
            <a:chOff x="5656732" y="2947271"/>
            <a:chExt cx="2590800" cy="2590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6359A0-3E70-406D-AF2F-BF453E3DB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112" y="3561424"/>
              <a:ext cx="1797716" cy="1389144"/>
            </a:xfrm>
            <a:prstGeom prst="rect">
              <a:avLst/>
            </a:prstGeom>
          </p:spPr>
        </p:pic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D21EFF63-A28C-4045-8687-0E0058CC5013}"/>
                </a:ext>
              </a:extLst>
            </p:cNvPr>
            <p:cNvSpPr/>
            <p:nvPr/>
          </p:nvSpPr>
          <p:spPr>
            <a:xfrm>
              <a:off x="5656732" y="2947271"/>
              <a:ext cx="2590800" cy="2590800"/>
            </a:xfrm>
            <a:prstGeom prst="flowChartConnector">
              <a:avLst/>
            </a:prstGeom>
            <a:noFill/>
            <a:ln w="38100">
              <a:solidFill>
                <a:srgbClr val="2DB03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927A6C-5B61-48ED-8E43-0332BD1EC8DF}"/>
              </a:ext>
            </a:extLst>
          </p:cNvPr>
          <p:cNvGrpSpPr/>
          <p:nvPr/>
        </p:nvGrpSpPr>
        <p:grpSpPr>
          <a:xfrm>
            <a:off x="3855652" y="1044495"/>
            <a:ext cx="2590800" cy="2590800"/>
            <a:chOff x="2165171" y="1086173"/>
            <a:chExt cx="2590800" cy="25908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A17CCB-C508-4350-9CE6-33834D71B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201" y="1768680"/>
              <a:ext cx="2028456" cy="1196448"/>
            </a:xfrm>
            <a:prstGeom prst="rect">
              <a:avLst/>
            </a:prstGeom>
          </p:spPr>
        </p:pic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1AD27646-52DC-43D9-AC79-5E1819C0A195}"/>
                </a:ext>
              </a:extLst>
            </p:cNvPr>
            <p:cNvSpPr/>
            <p:nvPr/>
          </p:nvSpPr>
          <p:spPr>
            <a:xfrm>
              <a:off x="2165171" y="1086173"/>
              <a:ext cx="2590800" cy="2590800"/>
            </a:xfrm>
            <a:prstGeom prst="flowChartConnector">
              <a:avLst/>
            </a:prstGeom>
            <a:noFill/>
            <a:ln w="38100">
              <a:solidFill>
                <a:srgbClr val="2DB03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7FE4AF-FF65-4E4F-A568-C8F7876D1038}"/>
              </a:ext>
            </a:extLst>
          </p:cNvPr>
          <p:cNvGrpSpPr/>
          <p:nvPr/>
        </p:nvGrpSpPr>
        <p:grpSpPr>
          <a:xfrm>
            <a:off x="8516266" y="3469422"/>
            <a:ext cx="2590800" cy="2590800"/>
            <a:chOff x="7827483" y="3751230"/>
            <a:chExt cx="2590800" cy="25908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CE030D-EA64-4912-8DE7-EA7DB56E3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437" y="4576453"/>
              <a:ext cx="1720892" cy="940353"/>
            </a:xfrm>
            <a:prstGeom prst="rect">
              <a:avLst/>
            </a:prstGeom>
          </p:spPr>
        </p:pic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BB5DFEBB-BA68-41FA-AA21-918E57D9FD7C}"/>
                </a:ext>
              </a:extLst>
            </p:cNvPr>
            <p:cNvSpPr/>
            <p:nvPr/>
          </p:nvSpPr>
          <p:spPr>
            <a:xfrm>
              <a:off x="7827483" y="3751230"/>
              <a:ext cx="2590800" cy="2590800"/>
            </a:xfrm>
            <a:prstGeom prst="flowChartConnector">
              <a:avLst/>
            </a:prstGeom>
            <a:noFill/>
            <a:ln w="38100">
              <a:solidFill>
                <a:srgbClr val="2DB03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661657-0366-4322-8515-59A4C87DEE56}"/>
              </a:ext>
            </a:extLst>
          </p:cNvPr>
          <p:cNvGrpSpPr/>
          <p:nvPr/>
        </p:nvGrpSpPr>
        <p:grpSpPr>
          <a:xfrm>
            <a:off x="6877534" y="1053057"/>
            <a:ext cx="2590800" cy="2590800"/>
            <a:chOff x="6913867" y="1252889"/>
            <a:chExt cx="2590800" cy="259080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BC910F0D-D9B6-451A-B65F-C011EAB98D79}"/>
                </a:ext>
              </a:extLst>
            </p:cNvPr>
            <p:cNvSpPr/>
            <p:nvPr/>
          </p:nvSpPr>
          <p:spPr>
            <a:xfrm>
              <a:off x="6913867" y="1252889"/>
              <a:ext cx="2590800" cy="2590800"/>
            </a:xfrm>
            <a:prstGeom prst="flowChartConnector">
              <a:avLst/>
            </a:prstGeom>
            <a:noFill/>
            <a:ln w="38100">
              <a:solidFill>
                <a:srgbClr val="2DB03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49B6A79-FC70-4CD4-98D6-4FE553088DE3}"/>
                </a:ext>
              </a:extLst>
            </p:cNvPr>
            <p:cNvGrpSpPr/>
            <p:nvPr/>
          </p:nvGrpSpPr>
          <p:grpSpPr>
            <a:xfrm>
              <a:off x="7362451" y="1567821"/>
              <a:ext cx="1561584" cy="1837085"/>
              <a:chOff x="7440827" y="1592871"/>
              <a:chExt cx="1561584" cy="183708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0E7A2DA-AFEA-484B-BFB8-410F575BCE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869" r="23733"/>
              <a:stretch/>
            </p:blipFill>
            <p:spPr>
              <a:xfrm>
                <a:off x="7440827" y="1889129"/>
                <a:ext cx="876337" cy="53730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81FAB1A-EE4D-4189-A946-92D83DF66A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62" t="19931" r="6643"/>
              <a:stretch/>
            </p:blipFill>
            <p:spPr>
              <a:xfrm>
                <a:off x="8410229" y="1592871"/>
                <a:ext cx="592182" cy="83965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FEF927B-A70E-4B1C-8E31-309EE7B1C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34" t="-9785" r="1296" b="10741"/>
              <a:stretch/>
            </p:blipFill>
            <p:spPr>
              <a:xfrm>
                <a:off x="7499081" y="2426430"/>
                <a:ext cx="1420371" cy="10035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84156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C57133-4F0D-42AD-957B-8C4FAC9DB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3" y="0"/>
            <a:ext cx="1143091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F447AF-CAB4-4B69-AAC4-E648F73D4370}"/>
              </a:ext>
            </a:extLst>
          </p:cNvPr>
          <p:cNvSpPr txBox="1"/>
          <p:nvPr/>
        </p:nvSpPr>
        <p:spPr>
          <a:xfrm>
            <a:off x="0" y="6449479"/>
            <a:ext cx="1240971" cy="276999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/>
          <a:p>
            <a:r>
              <a:rPr lang="en-US" dirty="0">
                <a:latin typeface="Gotham" panose="02000804030000020004" pitchFamily="50" charset="0"/>
              </a:rPr>
              <a:t>Slide 1</a:t>
            </a:r>
          </a:p>
        </p:txBody>
      </p:sp>
    </p:spTree>
    <p:extLst>
      <p:ext uri="{BB962C8B-B14F-4D97-AF65-F5344CB8AC3E}">
        <p14:creationId xmlns:p14="http://schemas.microsoft.com/office/powerpoint/2010/main" val="11211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E50CF4-4645-4CFB-A2DB-A73FFDB1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4FC4B5-3DC2-451D-BC01-87ECAFB97EEC}"/>
              </a:ext>
            </a:extLst>
          </p:cNvPr>
          <p:cNvSpPr txBox="1"/>
          <p:nvPr/>
        </p:nvSpPr>
        <p:spPr>
          <a:xfrm>
            <a:off x="0" y="6449479"/>
            <a:ext cx="1240971" cy="276999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/>
          <a:p>
            <a:r>
              <a:rPr lang="en-US" dirty="0">
                <a:latin typeface="Gotham" panose="02000804030000020004" pitchFamily="50" charset="0"/>
              </a:rPr>
              <a:t>Slide 2</a:t>
            </a:r>
          </a:p>
        </p:txBody>
      </p:sp>
    </p:spTree>
    <p:extLst>
      <p:ext uri="{BB962C8B-B14F-4D97-AF65-F5344CB8AC3E}">
        <p14:creationId xmlns:p14="http://schemas.microsoft.com/office/powerpoint/2010/main" val="223265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AF01B8-2D88-4738-AB7E-2D09BB61F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/>
          <a:stretch/>
        </p:blipFill>
        <p:spPr>
          <a:xfrm>
            <a:off x="976746" y="947057"/>
            <a:ext cx="9792484" cy="517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22E8F5-97DE-4E2F-BE31-70352DFB4CB7}"/>
              </a:ext>
            </a:extLst>
          </p:cNvPr>
          <p:cNvSpPr txBox="1"/>
          <p:nvPr/>
        </p:nvSpPr>
        <p:spPr>
          <a:xfrm>
            <a:off x="0" y="6449479"/>
            <a:ext cx="1240971" cy="276999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/>
          <a:p>
            <a:r>
              <a:rPr lang="en-US" dirty="0">
                <a:latin typeface="Gotham" panose="02000804030000020004" pitchFamily="50" charset="0"/>
              </a:rPr>
              <a:t>Slide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99DBE-B9D7-411D-8520-05A360BB69CC}"/>
              </a:ext>
            </a:extLst>
          </p:cNvPr>
          <p:cNvSpPr txBox="1"/>
          <p:nvPr/>
        </p:nvSpPr>
        <p:spPr>
          <a:xfrm>
            <a:off x="514992" y="300726"/>
            <a:ext cx="1167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DB035"/>
                </a:solidFill>
                <a:latin typeface="Gotham Light" pitchFamily="50" charset="0"/>
              </a:rPr>
              <a:t>Serving participating dentists</a:t>
            </a:r>
          </a:p>
        </p:txBody>
      </p:sp>
    </p:spTree>
    <p:extLst>
      <p:ext uri="{BB962C8B-B14F-4D97-AF65-F5344CB8AC3E}">
        <p14:creationId xmlns:p14="http://schemas.microsoft.com/office/powerpoint/2010/main" val="1270465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F3EF0B-B3D8-4D28-8663-39C1A3EB2BB8}"/>
              </a:ext>
            </a:extLst>
          </p:cNvPr>
          <p:cNvSpPr txBox="1"/>
          <p:nvPr/>
        </p:nvSpPr>
        <p:spPr>
          <a:xfrm>
            <a:off x="0" y="6449479"/>
            <a:ext cx="1240971" cy="276999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/>
          <a:p>
            <a:r>
              <a:rPr lang="en-US" dirty="0">
                <a:latin typeface="Gotham" panose="02000804030000020004" pitchFamily="50" charset="0"/>
              </a:rPr>
              <a:t>Slide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A628E-1C84-46A5-A91A-6ED2E5ABE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t="-47" r="1296" b="10741"/>
          <a:stretch/>
        </p:blipFill>
        <p:spPr>
          <a:xfrm>
            <a:off x="1824447" y="380998"/>
            <a:ext cx="8383854" cy="5340970"/>
          </a:xfrm>
          <a:prstGeom prst="rect">
            <a:avLst/>
          </a:prstGeom>
          <a:ln w="57150">
            <a:solidFill>
              <a:srgbClr val="2DB035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8056E8-839A-4BA6-8EE0-689CB10D0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73" y="4767504"/>
            <a:ext cx="2490976" cy="13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55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E1B8FD-4CD6-476D-8D1F-07567F4C387F}"/>
              </a:ext>
            </a:extLst>
          </p:cNvPr>
          <p:cNvSpPr txBox="1"/>
          <p:nvPr/>
        </p:nvSpPr>
        <p:spPr>
          <a:xfrm>
            <a:off x="514992" y="320217"/>
            <a:ext cx="1167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DB035"/>
                </a:solidFill>
                <a:latin typeface="Gotham Light" pitchFamily="50" charset="0"/>
              </a:rPr>
              <a:t>Markers for success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66137-4FDA-4741-9EB3-FD6F2A19F4F6}"/>
              </a:ext>
            </a:extLst>
          </p:cNvPr>
          <p:cNvSpPr txBox="1"/>
          <p:nvPr/>
        </p:nvSpPr>
        <p:spPr>
          <a:xfrm>
            <a:off x="514992" y="1108651"/>
            <a:ext cx="8389522" cy="502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</a:rPr>
              <a:t>Customer focus</a:t>
            </a:r>
          </a:p>
          <a:p>
            <a:pPr marL="742950" lvl="1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</a:rPr>
              <a:t>Phones answered in an average of 24 seconds</a:t>
            </a:r>
          </a:p>
          <a:p>
            <a:pPr marL="742950" lvl="1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</a:rPr>
              <a:t>96% of calls resolved after the first contact</a:t>
            </a:r>
          </a:p>
          <a:p>
            <a:pPr marL="742950" lvl="1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</a:rPr>
              <a:t>Claims are adjudicated on an average of 1.18 days</a:t>
            </a:r>
          </a:p>
          <a:p>
            <a:pPr marL="742950" lvl="1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</a:rPr>
              <a:t>98% customer retention rate</a:t>
            </a:r>
          </a:p>
          <a:p>
            <a:pPr marL="285750" lvl="0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</a:rPr>
              <a:t>Guarantee Of Service Excellence℠</a:t>
            </a:r>
          </a:p>
          <a:p>
            <a:pPr marL="285750" lvl="0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</a:rPr>
              <a:t>Highly engaged workforce</a:t>
            </a:r>
            <a:endParaRPr lang="en-US" sz="2400" dirty="0">
              <a:latin typeface="Gotham Book" pitchFamily="50" charset="0"/>
            </a:endParaRPr>
          </a:p>
          <a:p>
            <a:pPr marL="285750" lvl="0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  <a:tabLst>
                <a:tab pos="3087688" algn="l"/>
              </a:tabLst>
            </a:pPr>
            <a:r>
              <a:rPr lang="en-US" dirty="0">
                <a:latin typeface="Gotham Book" pitchFamily="50" charset="0"/>
              </a:rPr>
              <a:t>Innovative use of technology</a:t>
            </a:r>
          </a:p>
          <a:p>
            <a:pPr marL="742950" lvl="1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  <a:tabLst>
                <a:tab pos="3087688" algn="l"/>
              </a:tabLst>
            </a:pPr>
            <a:r>
              <a:rPr lang="en-US" dirty="0">
                <a:latin typeface="Gotham Book" pitchFamily="50" charset="0"/>
              </a:rPr>
              <a:t>Health </a:t>
            </a:r>
            <a:r>
              <a:rPr lang="en-US" i="1" dirty="0">
                <a:latin typeface="Gotham Book" pitchFamily="50" charset="0"/>
              </a:rPr>
              <a:t>through</a:t>
            </a:r>
            <a:r>
              <a:rPr lang="en-US" dirty="0">
                <a:latin typeface="Gotham Book" pitchFamily="50" charset="0"/>
              </a:rPr>
              <a:t> Oral Wellness®</a:t>
            </a:r>
          </a:p>
          <a:p>
            <a:pPr marL="285750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  <a:tabLst>
                <a:tab pos="3087688" algn="l"/>
              </a:tabLst>
            </a:pPr>
            <a:r>
              <a:rPr lang="en-US" dirty="0">
                <a:latin typeface="Gotham Book" pitchFamily="50" charset="0"/>
              </a:rPr>
              <a:t>Commitment to community </a:t>
            </a:r>
          </a:p>
          <a:p>
            <a:pPr marL="742950" lvl="1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  <a:tabLst>
                <a:tab pos="3087688" algn="l"/>
              </a:tabLst>
            </a:pPr>
            <a:r>
              <a:rPr lang="en-US" dirty="0">
                <a:latin typeface="Gotham Book" pitchFamily="50" charset="0"/>
              </a:rPr>
              <a:t>Over $8 million contributed to community organizations in 2024</a:t>
            </a:r>
          </a:p>
          <a:p>
            <a:pPr marL="742950" lvl="1" indent="-285750">
              <a:lnSpc>
                <a:spcPct val="150000"/>
              </a:lnSpc>
              <a:buClr>
                <a:srgbClr val="2DB035"/>
              </a:buClr>
              <a:buFont typeface="Arial" panose="020B0604020202020204" pitchFamily="34" charset="0"/>
              <a:buChar char="•"/>
              <a:tabLst>
                <a:tab pos="3087688" algn="l"/>
              </a:tabLst>
            </a:pPr>
            <a:r>
              <a:rPr lang="en-US" dirty="0">
                <a:latin typeface="Gotham Book" pitchFamily="50" charset="0"/>
              </a:rPr>
              <a:t>Culture of excellence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EB38D-165F-4F4D-9741-40D74AE85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050" y="3634460"/>
            <a:ext cx="3503077" cy="730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A0187F-0759-4EC2-8861-E02D38F18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48" y="545415"/>
            <a:ext cx="1474281" cy="14742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70766C-D48A-4BD8-B09A-F67AB8D5E0FC}"/>
              </a:ext>
            </a:extLst>
          </p:cNvPr>
          <p:cNvSpPr txBox="1"/>
          <p:nvPr/>
        </p:nvSpPr>
        <p:spPr>
          <a:xfrm>
            <a:off x="0" y="6449479"/>
            <a:ext cx="1240971" cy="276999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/>
          <a:p>
            <a:r>
              <a:rPr lang="en-US" dirty="0">
                <a:latin typeface="Gotham" panose="02000804030000020004" pitchFamily="50" charset="0"/>
              </a:rPr>
              <a:t>Slide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74E90-75AD-4917-87F7-A732522C8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41" y="2484379"/>
            <a:ext cx="3279695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63E52-E3E8-4CD1-B4E7-1D4C2EB04082}"/>
              </a:ext>
            </a:extLst>
          </p:cNvPr>
          <p:cNvSpPr txBox="1"/>
          <p:nvPr/>
        </p:nvSpPr>
        <p:spPr>
          <a:xfrm>
            <a:off x="0" y="6449479"/>
            <a:ext cx="1240971" cy="276999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/>
          <a:p>
            <a:r>
              <a:rPr lang="en-US" dirty="0">
                <a:latin typeface="Gotham" panose="02000804030000020004" pitchFamily="50" charset="0"/>
              </a:rPr>
              <a:t>Slide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8AF49-70D1-458C-BEBC-100BC0BF3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95" y="2155372"/>
            <a:ext cx="6838007" cy="4022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03E966-C9D3-4FCC-B9DE-ED802F805A6A}"/>
              </a:ext>
            </a:extLst>
          </p:cNvPr>
          <p:cNvSpPr txBox="1"/>
          <p:nvPr/>
        </p:nvSpPr>
        <p:spPr>
          <a:xfrm>
            <a:off x="447675" y="600418"/>
            <a:ext cx="480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DB035"/>
                </a:solidFill>
                <a:latin typeface="Gotham Light" pitchFamily="50" charset="0"/>
              </a:rPr>
              <a:t>Community support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DC07E9-50C8-4C70-9337-F2CC434DBA4B}"/>
              </a:ext>
            </a:extLst>
          </p:cNvPr>
          <p:cNvSpPr/>
          <p:nvPr/>
        </p:nvSpPr>
        <p:spPr>
          <a:xfrm>
            <a:off x="466725" y="1377521"/>
            <a:ext cx="4354285" cy="4732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dirty="0">
                <a:latin typeface="Gotham Book" pitchFamily="50" charset="0"/>
              </a:rPr>
              <a:t>The Northeast Delta Dental Foundation supports oral health initiatives throughout Maine, </a:t>
            </a:r>
            <a:br>
              <a:rPr lang="en-US" dirty="0">
                <a:latin typeface="Gotham Book" pitchFamily="50" charset="0"/>
              </a:rPr>
            </a:br>
            <a:r>
              <a:rPr lang="en-US" dirty="0">
                <a:latin typeface="Gotham Book" pitchFamily="50" charset="0"/>
              </a:rPr>
              <a:t>New Hampshire and Vermont. In 2024, the Foundation donated more than $794,000 to oral health programs. In addition, Northeast Delta Dental supports organizations and initiatives important to the communities throughout our three states through a corporate grant application process. Grants totaled $6.4 million in 2023 and exceeded $8.2 million in 2024.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1B7D4-7EEF-41A6-AC77-B66FC7ABB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t="17932" r="12516" b="26352"/>
          <a:stretch/>
        </p:blipFill>
        <p:spPr>
          <a:xfrm>
            <a:off x="8029767" y="372354"/>
            <a:ext cx="1538130" cy="1748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B03675-070E-422A-88DF-359DF5EBAE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37"/>
          <a:stretch/>
        </p:blipFill>
        <p:spPr>
          <a:xfrm>
            <a:off x="9653810" y="372354"/>
            <a:ext cx="2088058" cy="1748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A1FF5D-DC97-4415-A0EC-892D72EDBC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5" r="2365"/>
          <a:stretch/>
        </p:blipFill>
        <p:spPr>
          <a:xfrm>
            <a:off x="5564344" y="372354"/>
            <a:ext cx="2379510" cy="17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4D68E0-E4FA-40A1-AFDF-37D69A46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12" y="711516"/>
            <a:ext cx="3823214" cy="4524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E1B8FD-4CD6-476D-8D1F-07567F4C387F}"/>
              </a:ext>
            </a:extLst>
          </p:cNvPr>
          <p:cNvSpPr txBox="1"/>
          <p:nvPr/>
        </p:nvSpPr>
        <p:spPr>
          <a:xfrm>
            <a:off x="560987" y="359099"/>
            <a:ext cx="11631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DB035"/>
                </a:solidFill>
                <a:latin typeface="Gotham Light" pitchFamily="50" charset="0"/>
              </a:rPr>
              <a:t>Resilience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66137-4FDA-4741-9EB3-FD6F2A19F4F6}"/>
              </a:ext>
            </a:extLst>
          </p:cNvPr>
          <p:cNvSpPr txBox="1"/>
          <p:nvPr/>
        </p:nvSpPr>
        <p:spPr>
          <a:xfrm>
            <a:off x="560987" y="1343221"/>
            <a:ext cx="741824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ts val="24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Gotham Book" pitchFamily="50" charset="0"/>
              </a:rPr>
              <a:t>COVID-19 response</a:t>
            </a:r>
          </a:p>
          <a:p>
            <a:pPr marL="285750" lvl="0" indent="-285750">
              <a:lnSpc>
                <a:spcPts val="24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Gotham Book" pitchFamily="50" charset="0"/>
            </a:endParaRPr>
          </a:p>
          <a:p>
            <a:pPr marL="742950" lvl="1" indent="-285750">
              <a:lnSpc>
                <a:spcPts val="24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tham Book" pitchFamily="50" charset="0"/>
              </a:rPr>
              <a:t>$7 million in financial relief to oral health care providers</a:t>
            </a:r>
          </a:p>
          <a:p>
            <a:pPr marL="742950" lvl="1" indent="-285750">
              <a:buClr>
                <a:srgbClr val="2DB035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Gotham Book" pitchFamily="50" charset="0"/>
            </a:endParaRPr>
          </a:p>
          <a:p>
            <a:pPr marL="742950" lvl="1" indent="-285750">
              <a:lnSpc>
                <a:spcPts val="24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tham Book" pitchFamily="50" charset="0"/>
              </a:rPr>
              <a:t>$500,000 to nonprofit organizations providing dental care access</a:t>
            </a:r>
          </a:p>
          <a:p>
            <a:pPr marL="742950" lvl="1" indent="-285750">
              <a:buClr>
                <a:srgbClr val="2DB035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Gotham Book" pitchFamily="50" charset="0"/>
            </a:endParaRPr>
          </a:p>
          <a:p>
            <a:pPr marL="742950" lvl="1" indent="-285750">
              <a:lnSpc>
                <a:spcPts val="24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tham Book" pitchFamily="50" charset="0"/>
              </a:rPr>
              <a:t>$700,000 to producers/brokers in financial relief commissions</a:t>
            </a:r>
          </a:p>
          <a:p>
            <a:pPr marL="742950" lvl="1" indent="-285750">
              <a:lnSpc>
                <a:spcPts val="24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Gotham Book" pitchFamily="50" charset="0"/>
            </a:endParaRPr>
          </a:p>
          <a:p>
            <a:pPr marL="742950" lvl="1" indent="-285750">
              <a:lnSpc>
                <a:spcPts val="24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tham Book" pitchFamily="50" charset="0"/>
              </a:rPr>
              <a:t>$18.8 million in returned and reduced premium to customers</a:t>
            </a:r>
          </a:p>
          <a:p>
            <a:pPr marL="742950" lvl="1" indent="-285750">
              <a:lnSpc>
                <a:spcPts val="24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Gotham Book" pitchFamily="50" charset="0"/>
            </a:endParaRPr>
          </a:p>
          <a:p>
            <a:pPr marL="742950" lvl="1" indent="-285750">
              <a:lnSpc>
                <a:spcPts val="2400"/>
              </a:lnSpc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tham Book" pitchFamily="50" charset="0"/>
              </a:rPr>
              <a:t>10 days of emergency relief time to employees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E559F-EF0D-4C0D-87E3-B54443BBC952}"/>
              </a:ext>
            </a:extLst>
          </p:cNvPr>
          <p:cNvSpPr txBox="1"/>
          <p:nvPr/>
        </p:nvSpPr>
        <p:spPr>
          <a:xfrm>
            <a:off x="0" y="6449479"/>
            <a:ext cx="1240971" cy="276999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/>
          <a:p>
            <a:r>
              <a:rPr lang="en-US" dirty="0">
                <a:latin typeface="Gotham" panose="02000804030000020004" pitchFamily="50" charset="0"/>
              </a:rPr>
              <a:t>Slide 7</a:t>
            </a:r>
          </a:p>
        </p:txBody>
      </p:sp>
    </p:spTree>
    <p:extLst>
      <p:ext uri="{BB962C8B-B14F-4D97-AF65-F5344CB8AC3E}">
        <p14:creationId xmlns:p14="http://schemas.microsoft.com/office/powerpoint/2010/main" val="2765351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B98C8A-058F-4F02-B722-986FF1331C45}"/>
              </a:ext>
            </a:extLst>
          </p:cNvPr>
          <p:cNvSpPr txBox="1"/>
          <p:nvPr/>
        </p:nvSpPr>
        <p:spPr>
          <a:xfrm>
            <a:off x="0" y="65755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2DB035"/>
                </a:solidFill>
                <a:latin typeface="Gotham Light" pitchFamily="50" charset="0"/>
              </a:rPr>
              <a:t>What have we learned from Baldrige?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3AB31-019D-485D-825D-192813DE54EE}"/>
              </a:ext>
            </a:extLst>
          </p:cNvPr>
          <p:cNvSpPr txBox="1"/>
          <p:nvPr/>
        </p:nvSpPr>
        <p:spPr>
          <a:xfrm>
            <a:off x="0" y="184226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otham Book" pitchFamily="50" charset="0"/>
              </a:rPr>
              <a:t>It’s a race without a finish line.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D4687-A53A-4ED3-BF0F-92448271D6C2}"/>
              </a:ext>
            </a:extLst>
          </p:cNvPr>
          <p:cNvSpPr txBox="1"/>
          <p:nvPr/>
        </p:nvSpPr>
        <p:spPr>
          <a:xfrm>
            <a:off x="0" y="6449479"/>
            <a:ext cx="1240971" cy="276999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/>
          <a:p>
            <a:r>
              <a:rPr lang="en-US" dirty="0">
                <a:latin typeface="Gotham" panose="02000804030000020004" pitchFamily="50" charset="0"/>
              </a:rPr>
              <a:t>Slide 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B389BE-B30E-4806-BF15-22C69889AC39}"/>
              </a:ext>
            </a:extLst>
          </p:cNvPr>
          <p:cNvSpPr/>
          <p:nvPr/>
        </p:nvSpPr>
        <p:spPr>
          <a:xfrm>
            <a:off x="4427673" y="2965416"/>
            <a:ext cx="3780156" cy="314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indent="-460375">
              <a:lnSpc>
                <a:spcPct val="150000"/>
              </a:lnSpc>
              <a:buClr>
                <a:srgbClr val="2DB035"/>
              </a:buClr>
              <a:buFont typeface="Wingdings" panose="05000000000000000000" pitchFamily="2" charset="2"/>
              <a:buChar char="ü"/>
            </a:pPr>
            <a:r>
              <a:rPr lang="en-US" sz="3400" dirty="0">
                <a:latin typeface="Gotham Book" pitchFamily="50" charset="0"/>
                <a:ea typeface="Calibri" panose="020F0502020204030204" pitchFamily="34" charset="0"/>
              </a:rPr>
              <a:t>Teamwork</a:t>
            </a:r>
          </a:p>
          <a:p>
            <a:pPr marL="460375" indent="-460375">
              <a:lnSpc>
                <a:spcPct val="150000"/>
              </a:lnSpc>
              <a:buClr>
                <a:srgbClr val="2DB035"/>
              </a:buClr>
              <a:buFont typeface="Wingdings" panose="05000000000000000000" pitchFamily="2" charset="2"/>
              <a:buChar char="ü"/>
            </a:pPr>
            <a:r>
              <a:rPr lang="en-US" sz="3400" dirty="0">
                <a:latin typeface="Gotham Book" pitchFamily="50" charset="0"/>
                <a:ea typeface="Calibri" panose="020F0502020204030204" pitchFamily="34" charset="0"/>
              </a:rPr>
              <a:t>Quality</a:t>
            </a:r>
          </a:p>
          <a:p>
            <a:pPr marL="460375" indent="-460375">
              <a:lnSpc>
                <a:spcPct val="150000"/>
              </a:lnSpc>
              <a:buClr>
                <a:srgbClr val="2DB035"/>
              </a:buClr>
              <a:buFont typeface="Wingdings" panose="05000000000000000000" pitchFamily="2" charset="2"/>
              <a:buChar char="ü"/>
            </a:pPr>
            <a:r>
              <a:rPr lang="en-US" sz="3400" dirty="0">
                <a:latin typeface="Gotham Book" pitchFamily="50" charset="0"/>
                <a:ea typeface="Calibri" panose="020F0502020204030204" pitchFamily="34" charset="0"/>
              </a:rPr>
              <a:t>Integrity</a:t>
            </a:r>
          </a:p>
          <a:p>
            <a:pPr marL="460375" indent="-460375">
              <a:lnSpc>
                <a:spcPct val="150000"/>
              </a:lnSpc>
              <a:buClr>
                <a:srgbClr val="2DB035"/>
              </a:buClr>
              <a:buFont typeface="Wingdings" panose="05000000000000000000" pitchFamily="2" charset="2"/>
              <a:buChar char="ü"/>
            </a:pPr>
            <a:r>
              <a:rPr lang="en-US" sz="3400" dirty="0">
                <a:latin typeface="Gotham Book" pitchFamily="50" charset="0"/>
                <a:ea typeface="Calibri" panose="020F0502020204030204" pitchFamily="34" charset="0"/>
              </a:rPr>
              <a:t>Commitment</a:t>
            </a:r>
          </a:p>
        </p:txBody>
      </p:sp>
    </p:spTree>
    <p:extLst>
      <p:ext uri="{BB962C8B-B14F-4D97-AF65-F5344CB8AC3E}">
        <p14:creationId xmlns:p14="http://schemas.microsoft.com/office/powerpoint/2010/main" val="2754611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258</Words>
  <Application>Microsoft Office PowerPoint</Application>
  <PresentationFormat>Widescreen</PresentationFormat>
  <Paragraphs>47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Gotham</vt:lpstr>
      <vt:lpstr>Gotham Light</vt:lpstr>
      <vt:lpstr>Gotham Book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Foley</dc:creator>
  <cp:lastModifiedBy>Jacqueline Wolk</cp:lastModifiedBy>
  <cp:revision>46</cp:revision>
  <dcterms:created xsi:type="dcterms:W3CDTF">2025-03-05T23:56:42Z</dcterms:created>
  <dcterms:modified xsi:type="dcterms:W3CDTF">2025-03-31T13:46:29Z</dcterms:modified>
</cp:coreProperties>
</file>